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firstSlideNum="0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9144000"/>
  <p:notesSz cx="7077075" cy="9363075"/>
  <p:embeddedFontLst>
    <p:embeddedFont>
      <p:font typeface="Quattrocento"/>
      <p:regular r:id="rId20"/>
      <p:bold r:id="rId21"/>
    </p:embeddedFont>
    <p:embeddedFont>
      <p:font typeface="Abril Fatface"/>
      <p:regular r:id="rId22"/>
    </p:embeddedFont>
    <p:embeddedFont>
      <p:font typeface="Merriweather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attrocento-regular.fntdata"/><Relationship Id="rId22" Type="http://schemas.openxmlformats.org/officeDocument/2006/relationships/font" Target="fonts/AbrilFatface-regular.fntdata"/><Relationship Id="rId21" Type="http://schemas.openxmlformats.org/officeDocument/2006/relationships/font" Target="fonts/Quattrocento-bold.fntdata"/><Relationship Id="rId24" Type="http://schemas.openxmlformats.org/officeDocument/2006/relationships/font" Target="fonts/Merriweather-bold.fntdata"/><Relationship Id="rId23" Type="http://schemas.openxmlformats.org/officeDocument/2006/relationships/font" Target="fonts/Merriweather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erriweather-boldItalic.fntdata"/><Relationship Id="rId25" Type="http://schemas.openxmlformats.org/officeDocument/2006/relationships/font" Target="fonts/Merriweather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96975" y="701675"/>
            <a:ext cx="4683125" cy="35115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707708" y="4447460"/>
            <a:ext cx="5661659" cy="42133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707708" y="4447460"/>
            <a:ext cx="5661659" cy="4213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3900" lIns="93900" rIns="93900" tIns="939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96975" y="701675"/>
            <a:ext cx="4683125" cy="35115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707708" y="4447460"/>
            <a:ext cx="5661659" cy="4213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3900" lIns="93900" rIns="93900" tIns="939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96975" y="701675"/>
            <a:ext cx="4683125" cy="35115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707708" y="4447460"/>
            <a:ext cx="5661659" cy="4213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3900" lIns="93900" rIns="93900" tIns="939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96975" y="701675"/>
            <a:ext cx="4683125" cy="35115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707708" y="4447460"/>
            <a:ext cx="5661659" cy="4213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3900" lIns="93900" rIns="93900" tIns="939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96975" y="701675"/>
            <a:ext cx="4683125" cy="35115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1196975" y="701675"/>
            <a:ext cx="4683000" cy="3511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707708" y="4447460"/>
            <a:ext cx="5661600" cy="421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1196975" y="701675"/>
            <a:ext cx="4683000" cy="3511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707708" y="4447460"/>
            <a:ext cx="5661600" cy="421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707708" y="4447460"/>
            <a:ext cx="5661659" cy="421338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96975" y="701675"/>
            <a:ext cx="4683125" cy="35115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707708" y="4447460"/>
            <a:ext cx="5661659" cy="4213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3900" lIns="93900" rIns="93900" tIns="939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96975" y="701675"/>
            <a:ext cx="4683125" cy="35115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707708" y="4447460"/>
            <a:ext cx="5661659" cy="4213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3900" lIns="93900" rIns="93900" tIns="939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96975" y="701675"/>
            <a:ext cx="4683125" cy="35115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1196975" y="701675"/>
            <a:ext cx="4683125" cy="35115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707708" y="4447460"/>
            <a:ext cx="5661659" cy="4213384"/>
          </a:xfrm>
          <a:prstGeom prst="rect">
            <a:avLst/>
          </a:prstGeom>
          <a:noFill/>
          <a:ln>
            <a:noFill/>
          </a:ln>
        </p:spPr>
        <p:txBody>
          <a:bodyPr anchorCtr="0" anchor="t" bIns="93900" lIns="93900" rIns="93900" tIns="939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707708" y="4447460"/>
            <a:ext cx="5661659" cy="4213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3900" lIns="93900" rIns="93900" tIns="939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96975" y="701675"/>
            <a:ext cx="4683125" cy="35115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707708" y="4447460"/>
            <a:ext cx="5661659" cy="4213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3900" lIns="93900" rIns="93900" tIns="939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96975" y="701675"/>
            <a:ext cx="4683125" cy="35115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707708" y="4447460"/>
            <a:ext cx="5661659" cy="4213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3900" lIns="93900" rIns="93900" tIns="939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96975" y="701675"/>
            <a:ext cx="4683125" cy="35115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1196975" y="701675"/>
            <a:ext cx="4683000" cy="3511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707708" y="4447460"/>
            <a:ext cx="5661600" cy="421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707708" y="4447460"/>
            <a:ext cx="5661659" cy="4213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3900" lIns="93900" rIns="93900" tIns="939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96975" y="701675"/>
            <a:ext cx="4683125" cy="35115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ctrTitle"/>
          </p:nvPr>
        </p:nvSpPr>
        <p:spPr>
          <a:xfrm>
            <a:off x="685800" y="1371600"/>
            <a:ext cx="7848599" cy="19272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85800" y="3505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>
            <a:off x="457200" y="18288"/>
            <a:ext cx="2895600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3429000" y="18288"/>
            <a:ext cx="4114800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7620000" y="18288"/>
            <a:ext cx="1066799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Shape 19"/>
          <p:cNvCxnSpPr/>
          <p:nvPr/>
        </p:nvCxnSpPr>
        <p:spPr>
          <a:xfrm>
            <a:off x="685800" y="3398519"/>
            <a:ext cx="7848599" cy="1587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53340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2133599" y="-76200"/>
            <a:ext cx="487679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3020" lvl="0" marL="18288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5080" lvl="2" marL="7315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538" lvl="3" marL="1005839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0480" lvl="4" marL="118872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400" lvl="5" marL="13716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7780" lvl="6" marL="155448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" lvl="7" marL="173736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939" lvl="8" marL="192024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18288"/>
            <a:ext cx="2895600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429000" y="18288"/>
            <a:ext cx="4114800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7620000" y="18288"/>
            <a:ext cx="1066799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 rot="5400000">
            <a:off x="4724399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 rot="5400000">
            <a:off x="533400" y="533402"/>
            <a:ext cx="5867400" cy="6019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3020" lvl="0" marL="18288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5080" lvl="2" marL="7315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538" lvl="3" marL="1005839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0480" lvl="4" marL="118872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400" lvl="5" marL="13716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7780" lvl="6" marL="155448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" lvl="7" marL="173736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939" lvl="8" marL="192024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457200" y="18288"/>
            <a:ext cx="2895600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3429000" y="18288"/>
            <a:ext cx="4114800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7620000" y="18288"/>
            <a:ext cx="1066799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457200" y="53340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3020" lvl="0" marL="18288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5080" lvl="2" marL="7315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538" lvl="3" marL="1005839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0480" lvl="4" marL="118872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400" lvl="5" marL="13716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7780" lvl="6" marL="155448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" lvl="7" marL="173736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939" lvl="8" marL="192024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457200" y="18288"/>
            <a:ext cx="2895600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429000" y="18288"/>
            <a:ext cx="4114800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7620000" y="18288"/>
            <a:ext cx="1066799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2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722312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722312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457200" y="18288"/>
            <a:ext cx="2895600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429000" y="18288"/>
            <a:ext cx="4114800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7620000" y="18288"/>
            <a:ext cx="1066799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" name="Shape 32"/>
          <p:cNvCxnSpPr/>
          <p:nvPr/>
        </p:nvCxnSpPr>
        <p:spPr>
          <a:xfrm>
            <a:off x="731520" y="4599432"/>
            <a:ext cx="7848599" cy="1587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53340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73350"/>
            <a:ext cx="4038598" cy="4718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3020" lvl="0" marL="18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5080" lvl="2" marL="7315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538" lvl="3" marL="10058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0480" lvl="4" marL="11887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400" lvl="5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7780" lvl="6" marL="1554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" lvl="7" marL="1737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939" lvl="8" marL="19202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1" y="1673350"/>
            <a:ext cx="4038598" cy="4718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3020" lvl="0" marL="18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5080" lvl="2" marL="7315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538" lvl="3" marL="10058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0480" lvl="4" marL="11887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400" lvl="5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7780" lvl="6" marL="1554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" lvl="7" marL="1737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939" lvl="8" marL="19202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18288"/>
            <a:ext cx="2895600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429000" y="18288"/>
            <a:ext cx="4114800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7620000" y="18288"/>
            <a:ext cx="1066799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53340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676400"/>
            <a:ext cx="3931918" cy="63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438400"/>
            <a:ext cx="3931918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3020" lvl="0" marL="18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5080" lvl="2" marL="7315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538" lvl="3" marL="10058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0480" lvl="4" marL="11887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400" lvl="5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7780" lvl="6" marL="1554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" lvl="7" marL="1737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939" lvl="8" marL="19202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754880" y="1676400"/>
            <a:ext cx="3931918" cy="63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754880" y="2438400"/>
            <a:ext cx="3931918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3020" lvl="0" marL="18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5080" lvl="2" marL="7315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538" lvl="3" marL="10058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0480" lvl="4" marL="11887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400" lvl="5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7780" lvl="6" marL="1554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" lvl="7" marL="1737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939" lvl="8" marL="19202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18288"/>
            <a:ext cx="2895600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429000" y="18288"/>
            <a:ext cx="4114800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7620000" y="18288"/>
            <a:ext cx="1066799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" name="Shape 49"/>
          <p:cNvCxnSpPr/>
          <p:nvPr/>
        </p:nvCxnSpPr>
        <p:spPr>
          <a:xfrm rot="5400000">
            <a:off x="2217818" y="4045824"/>
            <a:ext cx="4709159" cy="792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53340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457200" y="18288"/>
            <a:ext cx="2895600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3429000" y="18288"/>
            <a:ext cx="4114800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7620000" y="18288"/>
            <a:ext cx="1066799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0" type="dt"/>
          </p:nvPr>
        </p:nvSpPr>
        <p:spPr>
          <a:xfrm>
            <a:off x="457200" y="18288"/>
            <a:ext cx="2895600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3429000" y="18288"/>
            <a:ext cx="4114800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7620000" y="18288"/>
            <a:ext cx="1066799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792079"/>
            <a:ext cx="2139695" cy="12618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2971800" y="792079"/>
            <a:ext cx="5714998" cy="55778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3020" lvl="0" marL="18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5080" lvl="2" marL="7315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538" lvl="3" marL="10058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0480" lvl="4" marL="11887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400" lvl="5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7780" lvl="6" marL="1554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" lvl="7" marL="1737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939" lvl="8" marL="19202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57200" y="2130550"/>
            <a:ext cx="2139695" cy="42436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457200" y="18288"/>
            <a:ext cx="2895600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429000" y="18288"/>
            <a:ext cx="4114800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7620000" y="18288"/>
            <a:ext cx="1066799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" name="Shape 66"/>
          <p:cNvCxnSpPr/>
          <p:nvPr/>
        </p:nvCxnSpPr>
        <p:spPr>
          <a:xfrm rot="5400000">
            <a:off x="-13115" y="3580204"/>
            <a:ext cx="5577838" cy="1587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792479"/>
            <a:ext cx="2142678" cy="12649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9" name="Shape 69"/>
          <p:cNvSpPr/>
          <p:nvPr>
            <p:ph idx="2" type="pic"/>
          </p:nvPr>
        </p:nvSpPr>
        <p:spPr>
          <a:xfrm>
            <a:off x="2858609" y="838200"/>
            <a:ext cx="5904388" cy="5500455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None/>
              <a:defRPr/>
            </a:lvl1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457200" y="2133600"/>
            <a:ext cx="2139695" cy="42428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18288"/>
            <a:ext cx="2895600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429000" y="18288"/>
            <a:ext cx="4114800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7620000" y="18288"/>
            <a:ext cx="1066799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220786"/>
            <a:ext cx="9144000" cy="2285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457200" y="53340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3020" lvl="0" marL="18288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5080" lvl="2" marL="7315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538" lvl="3" marL="1005839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0480" lvl="4" marL="118872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400" lvl="5" marL="13716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7780" lvl="6" marL="155448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" lvl="7" marL="173736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939" lvl="8" marL="192024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/>
          <p:nvPr/>
        </p:nvSpPr>
        <p:spPr>
          <a:xfrm>
            <a:off x="0" y="0"/>
            <a:ext cx="9144000" cy="3657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/>
          <p:nvPr>
            <p:ph idx="10" type="dt"/>
          </p:nvPr>
        </p:nvSpPr>
        <p:spPr>
          <a:xfrm>
            <a:off x="457200" y="18288"/>
            <a:ext cx="2895600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1" type="ftr"/>
          </p:nvPr>
        </p:nvSpPr>
        <p:spPr>
          <a:xfrm>
            <a:off x="3429000" y="18288"/>
            <a:ext cx="4114800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7620000" y="18288"/>
            <a:ext cx="1066799" cy="329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images.clipartpanda.com/school-clip-art-school-clipart1.jpg" TargetMode="External"/><Relationship Id="rId4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images.clipartpanda.com/math-clip-art-9iRjpMLie.jpeg" TargetMode="External"/><Relationship Id="rId4" Type="http://schemas.openxmlformats.org/officeDocument/2006/relationships/image" Target="../media/image0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images.clipartpanda.com/math-clip-art-math-clip-art-11.jpg" TargetMode="External"/><Relationship Id="rId4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images.clipartpanda.com/homework-clipart-jRiARd6cL.png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hyperlink" Target="http://www.homemade-preschool.com/images/backpack-and-supplies.png" TargetMode="External"/><Relationship Id="rId6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mrsmartin302.weebly.com" TargetMode="External"/><Relationship Id="rId4" Type="http://schemas.openxmlformats.org/officeDocument/2006/relationships/image" Target="../media/image19.jpg"/><Relationship Id="rId5" Type="http://schemas.openxmlformats.org/officeDocument/2006/relationships/hyperlink" Target="http://images.clipartpanda.com/school-clipart-free-jTxEMLqBc.gif" TargetMode="External"/><Relationship Id="rId6" Type="http://schemas.openxmlformats.org/officeDocument/2006/relationships/image" Target="../media/image10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acsd1.org/sces/wp-content/uploads/sites/20/2015/08/Untitled-2.jpeg" TargetMode="External"/><Relationship Id="rId4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clipartbest.com/cliparts/jTx/oxe/jTxoxe4Xc.gif" TargetMode="External"/><Relationship Id="rId4" Type="http://schemas.openxmlformats.org/officeDocument/2006/relationships/image" Target="../media/image02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Relationship Id="rId4" Type="http://schemas.openxmlformats.org/officeDocument/2006/relationships/hyperlink" Target="http://images.clipartpanda.com/open-clip-art-book-open-clip-art.jpg" TargetMode="External"/><Relationship Id="rId5" Type="http://schemas.openxmlformats.org/officeDocument/2006/relationships/image" Target="../media/image0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images.clipartpanda.com/books-20for-20clip-20art-books-for-clip-art-9.jpg" TargetMode="External"/><Relationship Id="rId4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clipartix.com/wp-content/uploads/2016/03/Writing-clip-art-black-and-white-free-clipart-images.jpg" TargetMode="External"/><Relationship Id="rId4" Type="http://schemas.openxmlformats.org/officeDocument/2006/relationships/image" Target="../media/image0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images.clipartpanda.com/spelling-clipart-ABCD.gif" TargetMode="External"/><Relationship Id="rId4" Type="http://schemas.openxmlformats.org/officeDocument/2006/relationships/image" Target="../media/image05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clipartkid.com/images/10/school-apple-clip-art-clipart-panda-free-clipart-images-mpei0P-clipart.png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8.png"/><Relationship Id="rId4" Type="http://schemas.openxmlformats.org/officeDocument/2006/relationships/hyperlink" Target="http://images.clipartpanda.com/math-clip-art-9iRjpMLie.jpeg" TargetMode="External"/><Relationship Id="rId5" Type="http://schemas.openxmlformats.org/officeDocument/2006/relationships/image" Target="../media/image0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2CC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ctrTitle"/>
          </p:nvPr>
        </p:nvSpPr>
        <p:spPr>
          <a:xfrm>
            <a:off x="690575" y="668402"/>
            <a:ext cx="7848600" cy="58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br>
              <a:rPr b="0" i="0" lang="en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sz="4000">
              <a:solidFill>
                <a:schemeClr val="dk2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4000">
                <a:solidFill>
                  <a:schemeClr val="dk2"/>
                </a:solidFill>
              </a:rPr>
              <a:t>2nd Grade with Mrs. Martin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br>
              <a:rPr b="0" i="0" lang="en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PARENT INFORMATION NIGHT</a:t>
            </a:r>
          </a:p>
        </p:txBody>
      </p:sp>
      <p:sp>
        <p:nvSpPr>
          <p:cNvPr id="91" name="Shape 91"/>
          <p:cNvSpPr/>
          <p:nvPr/>
        </p:nvSpPr>
        <p:spPr>
          <a:xfrm>
            <a:off x="489162" y="589434"/>
            <a:ext cx="8165683" cy="11578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2857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38761D"/>
                </a:solidFill>
                <a:latin typeface="Abril Fatface"/>
              </a:rPr>
              <a:t>WELCOME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575100" y="3091125"/>
            <a:ext cx="8079600" cy="418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3" name="Shape 9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5797" y="3193099"/>
            <a:ext cx="1998224" cy="203292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1095025" y="684099"/>
            <a:ext cx="6965100" cy="11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457200" lvl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431"/>
              </a:buClr>
              <a:buSzPct val="25000"/>
              <a:buFont typeface="Quattrocento"/>
              <a:buNone/>
            </a:pPr>
            <a:r>
              <a:rPr lang="en" sz="4800">
                <a:solidFill>
                  <a:srgbClr val="194431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540100" y="2154875"/>
            <a:ext cx="7988400" cy="45399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>
                <a:latin typeface="Abril Fatface"/>
                <a:ea typeface="Abril Fatface"/>
                <a:cs typeface="Abril Fatface"/>
                <a:sym typeface="Abril Fatface"/>
              </a:rPr>
              <a:t>1.</a:t>
            </a:r>
            <a:r>
              <a:rPr b="0" i="0" lang="en" sz="28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Math is more than arithmetic.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2. Understanding is just as important as fluency.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3. Visual models help us remember and invent      </a:t>
            </a:r>
            <a:r>
              <a:rPr lang="en" sz="2800">
                <a:latin typeface="Abril Fatface"/>
                <a:ea typeface="Abril Fatface"/>
                <a:cs typeface="Abril Fatface"/>
                <a:sym typeface="Abril Fatface"/>
              </a:rPr>
              <a:t>   </a:t>
            </a:r>
            <a:r>
              <a:rPr b="0" i="0" lang="en" sz="28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important mathematics.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4. Problem solving is central to mathematics instruction.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5. Math is a social activit</a:t>
            </a:r>
            <a:r>
              <a:rPr lang="en" sz="2800">
                <a:latin typeface="Abril Fatface"/>
                <a:ea typeface="Abril Fatface"/>
                <a:cs typeface="Abril Fatface"/>
                <a:sym typeface="Abril Fatface"/>
              </a:rPr>
              <a:t>y</a:t>
            </a:r>
          </a:p>
        </p:txBody>
      </p:sp>
      <p:sp>
        <p:nvSpPr>
          <p:cNvPr id="167" name="Shape 167"/>
          <p:cNvSpPr/>
          <p:nvPr/>
        </p:nvSpPr>
        <p:spPr>
          <a:xfrm>
            <a:off x="155287" y="528479"/>
            <a:ext cx="8833418" cy="120378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2857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dk2"/>
                </a:solidFill>
                <a:latin typeface="Abril Fatface"/>
              </a:rPr>
              <a:t>Math Principles</a:t>
            </a:r>
          </a:p>
        </p:txBody>
      </p:sp>
      <p:pic>
        <p:nvPicPr>
          <p:cNvPr id="168" name="Shape 16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15357">
            <a:off x="7004132" y="1930336"/>
            <a:ext cx="1951909" cy="1345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457200" y="53340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lang="en" sz="4000">
                <a:solidFill>
                  <a:schemeClr val="dk2"/>
                </a:solidFill>
              </a:rPr>
              <a:t> 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457200" y="1922885"/>
            <a:ext cx="8229600" cy="3775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2880" lvl="0" marL="18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bril Fatface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Number Corner -15 minutes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bril Fatface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Mini-lesson and number talk </a:t>
            </a:r>
            <a:r>
              <a:rPr lang="en" sz="3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-</a:t>
            </a:r>
            <a:r>
              <a:rPr b="0" i="0" lang="en" sz="32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20 minutes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bril Fatface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Guided Practice/Workplaces </a:t>
            </a:r>
            <a:r>
              <a:rPr lang="en" sz="3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-</a:t>
            </a:r>
            <a:r>
              <a:rPr b="0" i="0" lang="en" sz="32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30 minutes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bril Fatface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Sharing </a:t>
            </a:r>
            <a:r>
              <a:rPr lang="en" sz="3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-</a:t>
            </a:r>
            <a:r>
              <a:rPr b="0" i="0" lang="en" sz="32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10 minutes</a:t>
            </a:r>
          </a:p>
          <a:p>
            <a:pPr indent="-55879" lvl="0" marL="18288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179050" y="624328"/>
            <a:ext cx="8785883" cy="117493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28575">
                  <a:solidFill>
                    <a:srgbClr val="434343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79F2A9"/>
                </a:solidFill>
                <a:latin typeface="Abril Fatface"/>
              </a:rPr>
              <a:t>Math Workshop</a:t>
            </a:r>
          </a:p>
        </p:txBody>
      </p:sp>
      <p:pic>
        <p:nvPicPr>
          <p:cNvPr id="176" name="Shape 17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6925" y="4057650"/>
            <a:ext cx="2743200" cy="280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595375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3600">
                <a:solidFill>
                  <a:schemeClr val="dk2"/>
                </a:solidFill>
              </a:rPr>
              <a:t> 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188400" y="1524000"/>
            <a:ext cx="8767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•</a:t>
            </a:r>
            <a:r>
              <a:rPr lang="en"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Check Friday Folder and daily “shop talk sheet”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•</a:t>
            </a:r>
            <a:r>
              <a:rPr b="0" i="0" lang="en" sz="30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Check in with </a:t>
            </a:r>
            <a:r>
              <a:rPr lang="en"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your child </a:t>
            </a:r>
            <a:r>
              <a:rPr b="0" i="0" lang="en" sz="30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for:</a:t>
            </a:r>
          </a:p>
          <a:p>
            <a:pPr indent="-55879" lvl="0" marL="18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FF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Word Study</a:t>
            </a:r>
            <a:r>
              <a:rPr lang="en" sz="2400">
                <a:solidFill>
                  <a:srgbClr val="FF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           </a:t>
            </a:r>
            <a:r>
              <a:rPr b="0" i="0" lang="en" sz="2400" u="none" cap="none" strike="noStrike">
                <a:solidFill>
                  <a:srgbClr val="FF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Math </a:t>
            </a:r>
            <a:r>
              <a:rPr lang="en" sz="2400">
                <a:solidFill>
                  <a:srgbClr val="FF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fact fluency              </a:t>
            </a:r>
            <a:r>
              <a:rPr b="0" i="0" lang="en" sz="2400" u="none" cap="none" strike="noStrike">
                <a:solidFill>
                  <a:srgbClr val="FF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Reading </a:t>
            </a: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2400">
                <a:solidFill>
                  <a:srgbClr val="FF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                    </a:t>
            </a: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2400">
                <a:solidFill>
                  <a:srgbClr val="FF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                       </a:t>
            </a:r>
            <a:r>
              <a:rPr b="0" i="0" lang="en" sz="2400" u="none" cap="none" strike="noStrike">
                <a:solidFill>
                  <a:srgbClr val="FF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Book </a:t>
            </a:r>
            <a:r>
              <a:rPr lang="en" sz="2400">
                <a:solidFill>
                  <a:srgbClr val="FF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bags                          Any homework?</a:t>
            </a:r>
            <a:r>
              <a:rPr b="0" i="0" lang="en" sz="2400" u="none" cap="none" strike="noStrike">
                <a:solidFill>
                  <a:srgbClr val="FF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sz="2400">
              <a:solidFill>
                <a:srgbClr val="FF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•</a:t>
            </a:r>
            <a:r>
              <a:rPr b="0" i="0" lang="en" sz="30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Read to and with your child</a:t>
            </a:r>
            <a:r>
              <a:rPr lang="en"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482337" y="336350"/>
            <a:ext cx="8598871" cy="13846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674EA7"/>
                </a:solidFill>
                <a:latin typeface="Abril Fatface"/>
              </a:rPr>
              <a:t>How Can Parents help at Home?</a:t>
            </a:r>
          </a:p>
        </p:txBody>
      </p:sp>
      <p:pic>
        <p:nvPicPr>
          <p:cNvPr id="184" name="Shape 18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4525" y="4132374"/>
            <a:ext cx="3466675" cy="246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311708" y="-19008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5200">
                <a:solidFill>
                  <a:srgbClr val="000000"/>
                </a:solidFill>
              </a:rPr>
              <a:t>   </a:t>
            </a: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b="10503" l="9207" r="10166" t="22891"/>
          <a:stretch/>
        </p:blipFill>
        <p:spPr>
          <a:xfrm>
            <a:off x="2901025" y="978675"/>
            <a:ext cx="3341950" cy="49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374" y="1178101"/>
            <a:ext cx="2880625" cy="15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/>
          <p:nvPr/>
        </p:nvSpPr>
        <p:spPr>
          <a:xfrm>
            <a:off x="287775" y="405296"/>
            <a:ext cx="8568448" cy="6801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0000FF"/>
                </a:solidFill>
                <a:latin typeface="Abril Fatface"/>
              </a:rPr>
              <a:t>Want reminders from me?  Sign up!!</a:t>
            </a:r>
          </a:p>
        </p:txBody>
      </p:sp>
      <p:sp>
        <p:nvSpPr>
          <p:cNvPr id="194" name="Shape 194"/>
          <p:cNvSpPr/>
          <p:nvPr/>
        </p:nvSpPr>
        <p:spPr>
          <a:xfrm>
            <a:off x="191925" y="4707374"/>
            <a:ext cx="8760151" cy="4974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50A929"/>
                </a:solidFill>
                <a:latin typeface="Abril Fatface"/>
              </a:rPr>
              <a:t>This will connect you with Mrs. Martin</a:t>
            </a:r>
          </a:p>
        </p:txBody>
      </p:sp>
      <p:pic>
        <p:nvPicPr>
          <p:cNvPr id="195" name="Shape 19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86799" y="1402799"/>
            <a:ext cx="2069425" cy="232092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731502" y="2553625"/>
            <a:ext cx="1625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latin typeface="Abril Fatface"/>
                <a:ea typeface="Abril Fatface"/>
                <a:cs typeface="Abril Fatface"/>
                <a:sym typeface="Abril Fatface"/>
              </a:rPr>
              <a:t>APP for your phone!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71875" y="1063925"/>
            <a:ext cx="2961600" cy="2245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/>
        </p:nvSpPr>
        <p:spPr>
          <a:xfrm rot="-1591188">
            <a:off x="2761751" y="2875683"/>
            <a:ext cx="1019244" cy="57878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 u="sng">
                <a:solidFill>
                  <a:schemeClr val="hlink"/>
                </a:solidFill>
                <a:latin typeface="Abril Fatface"/>
                <a:ea typeface="Abril Fatface"/>
                <a:cs typeface="Abril Fatface"/>
                <a:sym typeface="Abril Fatface"/>
                <a:hlinkClick r:id="rId3"/>
              </a:rPr>
              <a:t> http://mrsmartin302.weebly.com </a:t>
            </a:r>
          </a:p>
        </p:txBody>
      </p:sp>
      <p:sp>
        <p:nvSpPr>
          <p:cNvPr id="205" name="Shape 205"/>
          <p:cNvSpPr/>
          <p:nvPr/>
        </p:nvSpPr>
        <p:spPr>
          <a:xfrm>
            <a:off x="335275" y="533408"/>
            <a:ext cx="8473439" cy="94306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00FF"/>
                </a:solidFill>
                <a:latin typeface="Abril Fatface"/>
              </a:rPr>
              <a:t>Visit our class page!</a:t>
            </a: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4">
            <a:alphaModFix/>
          </a:blip>
          <a:srcRect b="0" l="0" r="0" t="14573"/>
          <a:stretch/>
        </p:blipFill>
        <p:spPr>
          <a:xfrm>
            <a:off x="3137174" y="2407673"/>
            <a:ext cx="5307724" cy="340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913850">
            <a:off x="335274" y="2407650"/>
            <a:ext cx="2232200" cy="188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457200" y="712566"/>
            <a:ext cx="8229600" cy="17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lang="en" sz="4400">
                <a:solidFill>
                  <a:schemeClr val="dk2"/>
                </a:solidFill>
              </a:rPr>
              <a:t> 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457200" y="2595956"/>
            <a:ext cx="8229600" cy="38810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541" lvl="0" marL="12954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" sz="4000" u="none" cap="none" strike="noStrike">
                <a:solidFill>
                  <a:srgbClr val="45818E"/>
                </a:solidFill>
                <a:latin typeface="Abril Fatface"/>
                <a:ea typeface="Abril Fatface"/>
                <a:cs typeface="Abril Fatface"/>
                <a:sym typeface="Abril Fatface"/>
              </a:rPr>
              <a:t>It’s going to be a great year </a:t>
            </a:r>
          </a:p>
          <a:p>
            <a:pPr indent="-2541" lvl="0" marL="129541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" sz="4000" u="none" cap="none" strike="noStrike">
                <a:solidFill>
                  <a:srgbClr val="45818E"/>
                </a:solidFill>
                <a:latin typeface="Abril Fatface"/>
                <a:ea typeface="Abril Fatface"/>
                <a:cs typeface="Abril Fatface"/>
                <a:sym typeface="Abril Fatface"/>
              </a:rPr>
              <a:t>at </a:t>
            </a:r>
            <a:r>
              <a:rPr b="1" lang="en" sz="4000">
                <a:solidFill>
                  <a:srgbClr val="45818E"/>
                </a:solidFill>
                <a:latin typeface="Abril Fatface"/>
                <a:ea typeface="Abril Fatface"/>
                <a:cs typeface="Abril Fatface"/>
                <a:sym typeface="Abril Fatface"/>
              </a:rPr>
              <a:t>Northview!</a:t>
            </a:r>
            <a:r>
              <a:rPr b="1" i="0" lang="en" sz="4000" u="none" cap="none" strike="noStrike">
                <a:solidFill>
                  <a:srgbClr val="45818E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</a:p>
        </p:txBody>
      </p:sp>
      <p:sp>
        <p:nvSpPr>
          <p:cNvPr id="214" name="Shape 214"/>
          <p:cNvSpPr/>
          <p:nvPr/>
        </p:nvSpPr>
        <p:spPr>
          <a:xfrm>
            <a:off x="174850" y="712587"/>
            <a:ext cx="8644200" cy="85621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0000"/>
                </a:solidFill>
                <a:latin typeface="Abril Fatface"/>
              </a:rPr>
              <a:t>Thank you for coming!</a:t>
            </a:r>
          </a:p>
        </p:txBody>
      </p:sp>
      <p:pic>
        <p:nvPicPr>
          <p:cNvPr id="215" name="Shape 21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5024" y="4229100"/>
            <a:ext cx="2743839" cy="224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457200" y="53340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/>
              <a:t> 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We are busy setting up routines, getting to know each other, establishing classroom expectations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8E7CC3"/>
                </a:solidFill>
                <a:latin typeface="Abril Fatface"/>
                <a:ea typeface="Abril Fatface"/>
                <a:cs typeface="Abril Fatface"/>
                <a:sym typeface="Abril Fatface"/>
              </a:rPr>
              <a:t>How will learning together help us as a community of learners, as a school community, and in our lives?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6AA84F"/>
                </a:solidFill>
                <a:latin typeface="Abril Fatface"/>
                <a:ea typeface="Abril Fatface"/>
                <a:cs typeface="Abril Fatface"/>
                <a:sym typeface="Abril Fatface"/>
              </a:rPr>
              <a:t>How will I grow into a respectful, responsible, independent learner, and become a contributing member in the global society?</a:t>
            </a:r>
          </a:p>
          <a:p>
            <a:pPr indent="-182880" lvl="0" marL="1828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AA84F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-182880" lvl="0" marL="18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201275" y="445700"/>
            <a:ext cx="8856444" cy="9906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434343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6B26B"/>
                </a:solidFill>
                <a:latin typeface="Abril Fatface"/>
              </a:rPr>
              <a:t>The first weeks of school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23236"/>
          <a:stretch/>
        </p:blipFill>
        <p:spPr>
          <a:xfrm>
            <a:off x="3176587" y="5600350"/>
            <a:ext cx="2790825" cy="125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57200" y="53340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/>
              <a:t> 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172525" y="460075"/>
            <a:ext cx="8799000" cy="62685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8:25- 8:55 Morning Routine and "greeting meeting"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F9900"/>
                </a:solidFill>
                <a:latin typeface="Abril Fatface"/>
                <a:ea typeface="Abril Fatface"/>
                <a:cs typeface="Abril Fatface"/>
                <a:sym typeface="Abril Fatface"/>
              </a:rPr>
              <a:t>8:55-10:20 Reader's Workshop/Word study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FF00"/>
                </a:solidFill>
                <a:latin typeface="Abril Fatface"/>
                <a:ea typeface="Abril Fatface"/>
                <a:cs typeface="Abril Fatface"/>
                <a:sym typeface="Abril Fatface"/>
              </a:rPr>
              <a:t>10:00 Snack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t/>
            </a:r>
            <a:endParaRPr sz="2000">
              <a:latin typeface="Abril Fatface"/>
              <a:ea typeface="Abril Fatface"/>
              <a:cs typeface="Abril Fatface"/>
              <a:sym typeface="Abril Fatfac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38761D"/>
                </a:solidFill>
                <a:latin typeface="Abril Fatface"/>
                <a:ea typeface="Abril Fatface"/>
                <a:cs typeface="Abril Fatface"/>
                <a:sym typeface="Abril Fatface"/>
              </a:rPr>
              <a:t>10:20-11:10 Specialists: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0000FF"/>
                </a:solidFill>
                <a:latin typeface="Abril Fatface"/>
                <a:ea typeface="Abril Fatface"/>
                <a:cs typeface="Abril Fatface"/>
                <a:sym typeface="Abril Fatface"/>
              </a:rPr>
              <a:t>Day 1- P.E.     Day 2  - Music      Day 3 - Art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t/>
            </a:r>
            <a:endParaRPr sz="2000">
              <a:latin typeface="Abril Fatface"/>
              <a:ea typeface="Abril Fatface"/>
              <a:cs typeface="Abril Fatface"/>
              <a:sym typeface="Abril Fatface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9900FF"/>
                </a:solidFill>
                <a:latin typeface="Abril Fatface"/>
                <a:ea typeface="Abril Fatface"/>
                <a:cs typeface="Abril Fatface"/>
                <a:sym typeface="Abril Fatface"/>
              </a:rPr>
              <a:t>11:20 - 11:45 Recess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11:45 -12:10 Lunch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9900"/>
                </a:solidFill>
                <a:latin typeface="Abril Fatface"/>
                <a:ea typeface="Abril Fatface"/>
                <a:cs typeface="Abril Fatface"/>
                <a:sym typeface="Abril Fatface"/>
              </a:rPr>
              <a:t>12:10-1:10 Writer's workshop</a:t>
            </a:r>
            <a:r>
              <a:rPr lang="en" sz="2000"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FF00"/>
                </a:solidFill>
                <a:latin typeface="Abril Fatface"/>
                <a:ea typeface="Abril Fatface"/>
                <a:cs typeface="Abril Fatface"/>
                <a:sym typeface="Abril Fatface"/>
              </a:rPr>
              <a:t>1:10-2:40 Number Corner/Math workshop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38761D"/>
                </a:solidFill>
                <a:latin typeface="Abril Fatface"/>
                <a:ea typeface="Abril Fatface"/>
                <a:cs typeface="Abril Fatface"/>
                <a:sym typeface="Abril Fatface"/>
              </a:rPr>
              <a:t>2:40 End of day wrap up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0000FF"/>
                </a:solidFill>
                <a:latin typeface="Abril Fatface"/>
                <a:ea typeface="Abril Fatface"/>
                <a:cs typeface="Abril Fatface"/>
                <a:sym typeface="Abril Fatface"/>
              </a:rPr>
              <a:t>2:55 Dismissal</a:t>
            </a:r>
          </a:p>
        </p:txBody>
      </p:sp>
      <p:sp>
        <p:nvSpPr>
          <p:cNvPr id="108" name="Shape 108"/>
          <p:cNvSpPr/>
          <p:nvPr/>
        </p:nvSpPr>
        <p:spPr>
          <a:xfrm>
            <a:off x="317450" y="864604"/>
            <a:ext cx="8509154" cy="96083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0000FF"/>
                </a:solidFill>
                <a:latin typeface="Abril Fatface"/>
              </a:rPr>
              <a:t>Our Daily Schedule</a:t>
            </a:r>
          </a:p>
        </p:txBody>
      </p:sp>
      <p:pic>
        <p:nvPicPr>
          <p:cNvPr id="109" name="Shape 10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0400" y="3230775"/>
            <a:ext cx="3486200" cy="204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583300"/>
            <a:ext cx="8229600" cy="8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lang="en" sz="4000">
                <a:solidFill>
                  <a:schemeClr val="dk2"/>
                </a:solidFill>
              </a:rPr>
              <a:t> 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57200" y="1481300"/>
            <a:ext cx="8229600" cy="53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900" y="1214125"/>
            <a:ext cx="8452200" cy="53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/>
          <p:nvPr/>
        </p:nvSpPr>
        <p:spPr>
          <a:xfrm>
            <a:off x="190875" y="374750"/>
            <a:ext cx="8762242" cy="11065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28575">
                  <a:solidFill>
                    <a:srgbClr val="434343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93C47D"/>
                </a:solidFill>
                <a:latin typeface="Abril Fatface"/>
              </a:rPr>
              <a:t>Literacy Block</a:t>
            </a:r>
          </a:p>
        </p:txBody>
      </p:sp>
      <p:pic>
        <p:nvPicPr>
          <p:cNvPr id="118" name="Shape 11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8375" y="4629500"/>
            <a:ext cx="2743200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57200" y="53340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lang="en" sz="4000">
                <a:solidFill>
                  <a:schemeClr val="dk2"/>
                </a:solidFill>
              </a:rPr>
              <a:t> 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•Interactive Read Aloud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•Guided practice, independent reading and independent literacy work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•Sharing</a:t>
            </a:r>
          </a:p>
        </p:txBody>
      </p:sp>
      <p:sp>
        <p:nvSpPr>
          <p:cNvPr id="125" name="Shape 125"/>
          <p:cNvSpPr/>
          <p:nvPr/>
        </p:nvSpPr>
        <p:spPr>
          <a:xfrm>
            <a:off x="282200" y="533399"/>
            <a:ext cx="8579610" cy="12263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2857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9900FF"/>
                </a:solidFill>
                <a:latin typeface="Abril Fatface"/>
              </a:rPr>
              <a:t>Reader’s Workshop</a:t>
            </a:r>
          </a:p>
        </p:txBody>
      </p:sp>
      <p:pic>
        <p:nvPicPr>
          <p:cNvPr id="126" name="Shape 12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6812" r="0" t="5168"/>
          <a:stretch/>
        </p:blipFill>
        <p:spPr>
          <a:xfrm>
            <a:off x="4471350" y="3953774"/>
            <a:ext cx="3289523" cy="237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57200" y="53340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/>
              <a:t> 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42200" y="1459355"/>
            <a:ext cx="8229600" cy="4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Mini-lesson - i</a:t>
            </a:r>
            <a:r>
              <a:rPr lang="en"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nteractive community writing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Independent Writing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Guided Writing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Sharing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63025" y="462055"/>
            <a:ext cx="9017957" cy="99728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2857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134F5C"/>
                </a:solidFill>
                <a:latin typeface="Abril Fatface"/>
              </a:rPr>
              <a:t>Writer’s Workshop</a:t>
            </a:r>
          </a:p>
        </p:txBody>
      </p:sp>
      <p:pic>
        <p:nvPicPr>
          <p:cNvPr id="134" name="Shape 13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2575" y="4655599"/>
            <a:ext cx="2257250" cy="220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5124200" y="2013600"/>
            <a:ext cx="3252300" cy="4758000"/>
          </a:xfrm>
          <a:prstGeom prst="rect">
            <a:avLst/>
          </a:prstGeom>
          <a:solidFill>
            <a:srgbClr val="FFF2CC"/>
          </a:solidFill>
          <a:ln cap="flat" cmpd="sng" w="3810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1155CC"/>
                </a:solidFill>
                <a:latin typeface="Abril Fatface"/>
                <a:ea typeface="Abril Fatface"/>
                <a:cs typeface="Abril Fatface"/>
                <a:sym typeface="Abril Fatface"/>
              </a:rPr>
              <a:t>Students develop writing strategies and skills, learn about the writer’s craft, and use writing as a tool for learning and communication</a:t>
            </a:r>
            <a:r>
              <a:rPr lang="en"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. 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57200" y="53340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lang="en" sz="4000">
                <a:solidFill>
                  <a:schemeClr val="dk2"/>
                </a:solidFill>
              </a:rPr>
              <a:t> 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•</a:t>
            </a:r>
            <a:r>
              <a:rPr b="0" i="0" lang="en" sz="32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Interactive Read Aloud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•</a:t>
            </a:r>
            <a:r>
              <a:rPr b="0" i="0" lang="en" sz="32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Interactive Writing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•</a:t>
            </a:r>
            <a:r>
              <a:rPr b="0" i="0" lang="en" sz="32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Modeled/Shared Reading and Writing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•</a:t>
            </a:r>
            <a:r>
              <a:rPr b="0" i="0" lang="en" sz="32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Phonics/Word Study/Spelling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latin typeface="Abril Fatface"/>
                <a:ea typeface="Abril Fatface"/>
                <a:cs typeface="Abril Fatface"/>
                <a:sym typeface="Abril Fatface"/>
              </a:rPr>
              <a:t>	•Word study tests begin after Thanksgiving</a:t>
            </a:r>
          </a:p>
        </p:txBody>
      </p:sp>
      <p:sp>
        <p:nvSpPr>
          <p:cNvPr id="142" name="Shape 142"/>
          <p:cNvSpPr/>
          <p:nvPr/>
        </p:nvSpPr>
        <p:spPr>
          <a:xfrm>
            <a:off x="136600" y="569625"/>
            <a:ext cx="8870815" cy="10981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2857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41F2F2"/>
                </a:solidFill>
                <a:latin typeface="Abril Fatface"/>
              </a:rPr>
              <a:t>Language and Word Study</a:t>
            </a:r>
          </a:p>
        </p:txBody>
      </p:sp>
      <p:pic>
        <p:nvPicPr>
          <p:cNvPr id="143" name="Shape 14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0550" y="3805825"/>
            <a:ext cx="2918675" cy="28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Community - government and citizenship</a:t>
            </a:r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99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Plants/Habitats - Life science</a:t>
            </a:r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  <a:latin typeface="Abril Fatface"/>
                <a:ea typeface="Abril Fatface"/>
                <a:cs typeface="Abril Fatface"/>
                <a:sym typeface="Abril Fatface"/>
              </a:rPr>
              <a:t>Illustrator, Kevin Henkes</a:t>
            </a:r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38761D"/>
                </a:solidFill>
                <a:latin typeface="Abril Fatface"/>
                <a:ea typeface="Abril Fatface"/>
                <a:cs typeface="Abril Fatface"/>
                <a:sym typeface="Abril Fatface"/>
              </a:rPr>
              <a:t>Anthropology</a:t>
            </a:r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4A86E8"/>
                </a:solidFill>
                <a:latin typeface="Abril Fatface"/>
                <a:ea typeface="Abril Fatface"/>
                <a:cs typeface="Abril Fatface"/>
                <a:sym typeface="Abril Fatface"/>
              </a:rPr>
              <a:t>Meteorology - Earth Science</a:t>
            </a:r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  <a:latin typeface="Abril Fatface"/>
                <a:ea typeface="Abril Fatface"/>
                <a:cs typeface="Abril Fatface"/>
                <a:sym typeface="Abril Fatface"/>
              </a:rPr>
              <a:t>Author, Cynthia Rylant</a:t>
            </a:r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9900FF"/>
                </a:solidFill>
                <a:latin typeface="Abril Fatface"/>
                <a:ea typeface="Abril Fatface"/>
                <a:cs typeface="Abril Fatface"/>
                <a:sym typeface="Abril Fatface"/>
              </a:rPr>
              <a:t>Motion - Physical Science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Abril Fatface"/>
              <a:ea typeface="Abril Fatface"/>
              <a:cs typeface="Abril Fatface"/>
              <a:sym typeface="Abril Fatface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302662" y="602720"/>
            <a:ext cx="8538668" cy="5823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38761D"/>
                </a:solidFill>
                <a:latin typeface="Abril Fatface"/>
              </a:rPr>
              <a:t>Units of study through 2nd grade</a:t>
            </a:r>
          </a:p>
        </p:txBody>
      </p:sp>
      <p:pic>
        <p:nvPicPr>
          <p:cNvPr id="151" name="Shape 15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30525">
            <a:off x="6008666" y="4183982"/>
            <a:ext cx="2375793" cy="2152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ctrTitle"/>
          </p:nvPr>
        </p:nvSpPr>
        <p:spPr>
          <a:xfrm>
            <a:off x="1069050" y="670475"/>
            <a:ext cx="7005900" cy="11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b="1" lang="en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489850" y="3140100"/>
            <a:ext cx="8088900" cy="70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b="0" l="-1870" r="1870" t="-3541"/>
          <a:stretch/>
        </p:blipFill>
        <p:spPr>
          <a:xfrm>
            <a:off x="1069050" y="803700"/>
            <a:ext cx="6705900" cy="60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47943">
            <a:off x="183843" y="557188"/>
            <a:ext cx="2283787" cy="217827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/>
          <p:nvPr/>
        </p:nvSpPr>
        <p:spPr>
          <a:xfrm>
            <a:off x="1318800" y="519173"/>
            <a:ext cx="7259955" cy="8844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2857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666666"/>
                </a:solidFill>
                <a:latin typeface="Abril Fatface"/>
              </a:rPr>
              <a:t>Math Vision: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larity">
  <a:themeElements>
    <a:clrScheme name="Expo">
      <a:dk1>
        <a:srgbClr val="000000"/>
      </a:dk1>
      <a:lt1>
        <a:srgbClr val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